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8" r:id="rId2"/>
    <p:sldId id="293" r:id="rId3"/>
    <p:sldId id="291" r:id="rId4"/>
    <p:sldId id="288" r:id="rId5"/>
    <p:sldId id="304" r:id="rId6"/>
    <p:sldId id="343" r:id="rId7"/>
    <p:sldId id="316" r:id="rId8"/>
    <p:sldId id="294" r:id="rId9"/>
    <p:sldId id="298" r:id="rId10"/>
    <p:sldId id="282" r:id="rId11"/>
    <p:sldId id="295" r:id="rId12"/>
    <p:sldId id="296" r:id="rId13"/>
    <p:sldId id="297" r:id="rId14"/>
    <p:sldId id="317" r:id="rId15"/>
    <p:sldId id="301" r:id="rId16"/>
    <p:sldId id="302" r:id="rId17"/>
    <p:sldId id="319" r:id="rId18"/>
    <p:sldId id="321" r:id="rId19"/>
    <p:sldId id="322" r:id="rId20"/>
    <p:sldId id="299" r:id="rId21"/>
    <p:sldId id="324" r:id="rId22"/>
    <p:sldId id="280" r:id="rId23"/>
    <p:sldId id="281" r:id="rId24"/>
    <p:sldId id="306" r:id="rId25"/>
    <p:sldId id="315" r:id="rId26"/>
    <p:sldId id="307" r:id="rId27"/>
    <p:sldId id="276" r:id="rId28"/>
    <p:sldId id="309" r:id="rId29"/>
    <p:sldId id="303" r:id="rId30"/>
    <p:sldId id="277" r:id="rId31"/>
    <p:sldId id="318" r:id="rId32"/>
    <p:sldId id="310" r:id="rId33"/>
    <p:sldId id="308" r:id="rId34"/>
    <p:sldId id="323" r:id="rId35"/>
    <p:sldId id="300" r:id="rId36"/>
    <p:sldId id="259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ECCAEB-7496-4C12-9A08-526B0D813A46}" type="datetimeFigureOut">
              <a:rPr lang="en-GB" smtClean="0"/>
              <a:pPr/>
              <a:t>09/01/2024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E8D4E6-F64F-4999-AC2A-A008E685C04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97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ASEAN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/>
              <a:t>● The </a:t>
            </a:r>
            <a:r>
              <a:rPr lang="en-GB" sz="1200" b="1" dirty="0">
                <a:solidFill>
                  <a:srgbClr val="CC0000"/>
                </a:solidFill>
              </a:rPr>
              <a:t>UNESCO Institute for Statistics (UIS)</a:t>
            </a:r>
            <a:r>
              <a:rPr lang="en-GB" sz="1200" dirty="0"/>
              <a:t> database for inbound and outbound student mobility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/>
              <a:t>● </a:t>
            </a:r>
            <a:r>
              <a:rPr lang="en-GB" sz="1200" b="1" dirty="0" err="1">
                <a:solidFill>
                  <a:srgbClr val="CC0000"/>
                </a:solidFill>
              </a:rPr>
              <a:t>WorldBank</a:t>
            </a:r>
            <a:r>
              <a:rPr lang="en-GB" sz="1200" b="1" dirty="0">
                <a:solidFill>
                  <a:srgbClr val="CC0000"/>
                </a:solidFill>
              </a:rPr>
              <a:t> </a:t>
            </a:r>
            <a:r>
              <a:rPr lang="en-GB" sz="1200" b="1" dirty="0" err="1">
                <a:solidFill>
                  <a:srgbClr val="CC0000"/>
                </a:solidFill>
              </a:rPr>
              <a:t>EdStats</a:t>
            </a:r>
            <a:r>
              <a:rPr lang="en-GB" sz="1200" b="1" dirty="0">
                <a:solidFill>
                  <a:srgbClr val="CC0000"/>
                </a:solidFill>
              </a:rPr>
              <a:t> Education Statistics</a:t>
            </a:r>
            <a:r>
              <a:rPr lang="en-GB" sz="1200" dirty="0"/>
              <a:t>, for share of tertiary graduates by discipline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/>
              <a:t>● </a:t>
            </a:r>
            <a:r>
              <a:rPr lang="en-GB" sz="1200" b="1" dirty="0">
                <a:solidFill>
                  <a:srgbClr val="CC0000"/>
                </a:solidFill>
              </a:rPr>
              <a:t>United Nations (UN) International Migrant Stock</a:t>
            </a:r>
            <a:r>
              <a:rPr lang="en-GB" sz="1200" dirty="0"/>
              <a:t> by Origin and Destination 2019 (statistics available from 1990 to 2019) for total number and share of migrants within and beyond the ASEAN as well as their origin and destination countries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200" dirty="0"/>
              <a:t>● </a:t>
            </a:r>
            <a:r>
              <a:rPr lang="en-GB" sz="1200" b="1" dirty="0">
                <a:solidFill>
                  <a:srgbClr val="CC0000"/>
                </a:solidFill>
              </a:rPr>
              <a:t>The ILO’s International </a:t>
            </a:r>
            <a:r>
              <a:rPr lang="en-GB" sz="1200" b="1" dirty="0" err="1">
                <a:solidFill>
                  <a:srgbClr val="CC0000"/>
                </a:solidFill>
              </a:rPr>
              <a:t>Labor</a:t>
            </a:r>
            <a:r>
              <a:rPr lang="en-GB" sz="1200" b="1" dirty="0">
                <a:solidFill>
                  <a:srgbClr val="CC0000"/>
                </a:solidFill>
              </a:rPr>
              <a:t> Migration Statistics (ILMS)</a:t>
            </a:r>
            <a:r>
              <a:rPr lang="en-GB" sz="1200" dirty="0"/>
              <a:t> in ASEAN 2017 for the share of migrant workforce by occupational level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E8D4E6-F64F-4999-AC2A-A008E685C045}" type="slidenum">
              <a:rPr lang="en-GB" smtClean="0"/>
              <a:pPr/>
              <a:t>16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6667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99c8778e11_0_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8" name="Google Shape;248;g199c8778e11_0_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g199c8778e11_0_70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70750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</a:t>
            </a:r>
            <a:r>
              <a:rPr lang="en-GB" baseline="0" dirty="0"/>
              <a:t> of 1:</a:t>
            </a:r>
            <a:r>
              <a:rPr lang="en-GB" dirty="0"/>
              <a:t>, New York University Shanghai</a:t>
            </a:r>
          </a:p>
          <a:p>
            <a:r>
              <a:rPr lang="en-GB" dirty="0"/>
              <a:t>Example of 2:</a:t>
            </a:r>
            <a:r>
              <a:rPr lang="en-GB" baseline="0" dirty="0"/>
              <a:t> </a:t>
            </a:r>
            <a:r>
              <a:rPr lang="en-GB" dirty="0"/>
              <a:t>Sydney Institute of Languages and Commerce at Shanghai University</a:t>
            </a:r>
          </a:p>
          <a:p>
            <a:r>
              <a:rPr lang="en-GB" dirty="0"/>
              <a:t>Example</a:t>
            </a:r>
            <a:r>
              <a:rPr lang="en-GB" baseline="0" dirty="0"/>
              <a:t> of 3: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8D4E6-F64F-4999-AC2A-A008E685C045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712241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Example</a:t>
            </a:r>
            <a:r>
              <a:rPr lang="en-GB" baseline="0" dirty="0"/>
              <a:t> of 1:</a:t>
            </a:r>
            <a:r>
              <a:rPr lang="en-GB" dirty="0"/>
              <a:t>, New York University Shanghai</a:t>
            </a:r>
          </a:p>
          <a:p>
            <a:r>
              <a:rPr lang="en-GB" dirty="0"/>
              <a:t>Example of 2:</a:t>
            </a:r>
            <a:r>
              <a:rPr lang="en-GB" baseline="0" dirty="0"/>
              <a:t> </a:t>
            </a:r>
            <a:r>
              <a:rPr lang="en-GB" dirty="0"/>
              <a:t>Sydney Institute of Languages and Commerce at Shanghai University</a:t>
            </a:r>
          </a:p>
          <a:p>
            <a:r>
              <a:rPr lang="en-GB" dirty="0"/>
              <a:t>Example</a:t>
            </a:r>
            <a:r>
              <a:rPr lang="en-GB" baseline="0" dirty="0"/>
              <a:t> of 3: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8D4E6-F64F-4999-AC2A-A008E685C045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0658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24" name="Shape 12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6083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603648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26215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130425"/>
            <a:ext cx="7772400" cy="1470025"/>
          </a:xfrm>
        </p:spPr>
        <p:txBody>
          <a:bodyPr/>
          <a:lstStyle>
            <a:lvl1pPr>
              <a:defRPr sz="32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886200"/>
            <a:ext cx="6400800" cy="1752600"/>
          </a:xfrm>
        </p:spPr>
        <p:txBody>
          <a:bodyPr/>
          <a:lstStyle>
            <a:lvl1pPr marL="0" indent="0" algn="l">
              <a:buNone/>
              <a:defRPr sz="28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EC7AB759-530A-46AC-842F-B07144F002F9}" type="datetimeFigureOut">
              <a:rPr lang="en-GB" smtClean="0"/>
              <a:pPr/>
              <a:t>09/01/2024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10AD8A0A-4898-40BF-9009-4DA7E611EAC1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5842992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492896"/>
            <a:ext cx="8229600" cy="36332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2B6232-AB33-4513-9527-F98CEC472D23}" type="datetimeFigureOut">
              <a:rPr lang="en-GB" smtClean="0"/>
              <a:pPr/>
              <a:t>09/01/2024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58A139-7ABE-46A1-B082-C2C77667394C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406900"/>
            <a:ext cx="7772400" cy="1362075"/>
          </a:xfrm>
          <a:ln>
            <a:noFill/>
          </a:ln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2906713"/>
            <a:ext cx="7772400" cy="1500187"/>
          </a:xfrm>
          <a:ln>
            <a:noFill/>
          </a:ln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5CD916-7149-4247-856D-87DAB39295C7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ACF840-035C-411F-BA81-AF7A8ED78138}" type="slidenum">
              <a:rPr lang="en-GB"/>
              <a:pPr/>
              <a:t>‹#›</a:t>
            </a:fld>
            <a:endParaRPr lang="en-GB" dirty="0"/>
          </a:p>
        </p:txBody>
      </p:sp>
      <p:pic>
        <p:nvPicPr>
          <p:cNvPr id="7" name="Picture 5" descr="TAB_col_white_background.eps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75" y="509588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5842992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2492896"/>
            <a:ext cx="4038600" cy="3633267"/>
          </a:xfrm>
        </p:spPr>
        <p:txBody>
          <a:bodyPr/>
          <a:lstStyle>
            <a:lvl1pPr>
              <a:defRPr sz="280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6536" y="2492896"/>
            <a:ext cx="4038600" cy="36332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FD09641-23CB-4E80-A5B0-5F03D2E94610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7FA264-F771-4264-8DF0-4BB7F0DA3C69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5842992" cy="1143000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5880" y="2348880"/>
            <a:ext cx="4040188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536" y="3068959"/>
            <a:ext cx="4040188" cy="305720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2344" y="2348880"/>
            <a:ext cx="4041775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83361" y="3068960"/>
            <a:ext cx="4041775" cy="305720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A9A4E03-F40B-4399-AC2E-A4C6E9D600B3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2BDDC-0BFC-44A0-A4BA-47C3E99EB1AA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E8F7DA-80EC-4CF7-AB7B-078F533B953B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4E6293-7DA2-4D9E-8605-5715E69AF2C7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AE269B-21F6-4A71-848B-6E891C314B78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789173-A1D5-421E-B384-2A426DF314C2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86830"/>
            <a:ext cx="3008313" cy="1162050"/>
          </a:xfrm>
        </p:spPr>
        <p:txBody>
          <a:bodyPr anchor="b"/>
          <a:lstStyle>
            <a:lvl1pPr algn="l">
              <a:defRPr sz="32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96752"/>
            <a:ext cx="5111750" cy="49294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20888"/>
            <a:ext cx="3008313" cy="37052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9648B1-3911-4AC2-8E3A-DF4A70CC86E7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53D388-5704-4C64-A883-D899E8570667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AAA9A3-945F-42AF-BCAE-8459AEA58868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74E2F5-7E8D-47B8-82FB-3832A72B6BDB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 sz="32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8FF8105-8845-4543-9ED8-9E57E8E42CB7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FF8E4D-CDF4-4B1F-BD52-35BFB528DB87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56792"/>
            <a:ext cx="2057400" cy="4569371"/>
          </a:xfrm>
        </p:spPr>
        <p:txBody>
          <a:bodyPr vert="eaVert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56792"/>
            <a:ext cx="6019800" cy="4569371"/>
          </a:xfrm>
        </p:spPr>
        <p:txBody>
          <a:bodyPr vert="eaVert"/>
          <a:lstStyle>
            <a:lvl1pPr>
              <a:defRPr sz="28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976883-B614-42E6-9595-363FA777B038}" type="datetimeFigureOut">
              <a:rPr lang="en-GB"/>
              <a:pPr/>
              <a:t>09/01/2024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915344-E335-44E9-ACDC-CB4826450486}" type="slidenum">
              <a:rPr lang="en-GB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brand_ppt_back.jpg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229725" cy="692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67544" y="1268760"/>
            <a:ext cx="584299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2492896"/>
            <a:ext cx="8229600" cy="3633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456A7D1D-6254-4063-974C-6A2AE04E4B91}" type="datetimeFigureOut">
              <a:rPr lang="en-GB" smtClean="0"/>
              <a:pPr/>
              <a:t>09/01/2024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chemeClr val="bg1"/>
                </a:solidFill>
                <a:latin typeface="Arial" pitchFamily="34" charset="0"/>
              </a:defRPr>
            </a:lvl1pPr>
          </a:lstStyle>
          <a:p>
            <a:fld id="{26878614-5F41-4702-8E44-D9C8B2874F5D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1" name="Picture 1" descr="TAB_allwhite.eps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2288" y="509588"/>
            <a:ext cx="1663700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 baseline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 baseline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800" kern="1200" baseline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 baseline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800" kern="1200" baseline="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hare-asean.eu/sites/default/files/FINAL%20Digital%20Version%20-%20V1_221108%20REVISED_SHARE%20Employability%20Study_0.pdf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Picture 3" descr="brand_ppt_bac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29725" cy="692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8" name="Rectangle 6"/>
          <p:cNvSpPr>
            <a:spLocks noChangeArrowheads="1"/>
          </p:cNvSpPr>
          <p:nvPr/>
        </p:nvSpPr>
        <p:spPr bwMode="auto">
          <a:xfrm>
            <a:off x="404813" y="1340768"/>
            <a:ext cx="882491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GB" sz="3000" b="1" dirty="0">
                <a:solidFill>
                  <a:schemeClr val="bg1"/>
                </a:solidFill>
              </a:rPr>
              <a:t>Ethical Internationalisation in Higher Education and the Need for Understanding </a:t>
            </a:r>
          </a:p>
          <a:p>
            <a:r>
              <a:rPr lang="en-GB" sz="3000" b="1" dirty="0">
                <a:solidFill>
                  <a:schemeClr val="bg1"/>
                </a:solidFill>
              </a:rPr>
              <a:t>‘South-to-South’ Student Mobility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4339" name="Rectangle 7"/>
          <p:cNvSpPr>
            <a:spLocks noChangeArrowheads="1"/>
          </p:cNvSpPr>
          <p:nvPr/>
        </p:nvSpPr>
        <p:spPr bwMode="auto">
          <a:xfrm>
            <a:off x="404813" y="4295775"/>
            <a:ext cx="6821487" cy="1381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bg1"/>
                </a:solidFill>
                <a:cs typeface="Arial" charset="0"/>
              </a:rPr>
              <a:t>Miguel Antonio Lim, University of Manchester	</a:t>
            </a:r>
          </a:p>
          <a:p>
            <a:pPr>
              <a:lnSpc>
                <a:spcPct val="120000"/>
              </a:lnSpc>
            </a:pPr>
            <a:r>
              <a:rPr lang="en-GB" sz="2400" dirty="0">
                <a:solidFill>
                  <a:schemeClr val="bg1"/>
                </a:solidFill>
                <a:cs typeface="Arial" charset="0"/>
              </a:rPr>
              <a:t>Lingnan University</a:t>
            </a:r>
          </a:p>
          <a:p>
            <a:pPr>
              <a:lnSpc>
                <a:spcPct val="120000"/>
              </a:lnSpc>
            </a:pPr>
            <a:r>
              <a:rPr lang="en-GB" sz="2400">
                <a:solidFill>
                  <a:schemeClr val="bg1"/>
                </a:solidFill>
                <a:cs typeface="Arial" charset="0"/>
              </a:rPr>
              <a:t>12 January 2024</a:t>
            </a:r>
            <a:endParaRPr lang="en-GB" sz="2400" dirty="0">
              <a:solidFill>
                <a:schemeClr val="bg1"/>
              </a:solidFill>
              <a:cs typeface="Arial" charset="0"/>
            </a:endParaRPr>
          </a:p>
        </p:txBody>
      </p:sp>
      <p:cxnSp>
        <p:nvCxnSpPr>
          <p:cNvPr id="10" name="Straight Connector 9"/>
          <p:cNvCxnSpPr>
            <a:cxnSpLocks noChangeShapeType="1"/>
          </p:cNvCxnSpPr>
          <p:nvPr/>
        </p:nvCxnSpPr>
        <p:spPr bwMode="auto">
          <a:xfrm>
            <a:off x="517525" y="2809875"/>
            <a:ext cx="7013575" cy="0"/>
          </a:xfrm>
          <a:prstGeom prst="line">
            <a:avLst/>
          </a:prstGeom>
          <a:noFill/>
          <a:ln w="25400">
            <a:solidFill>
              <a:schemeClr val="bg1"/>
            </a:solidFill>
            <a:prstDash val="dot"/>
            <a:round/>
            <a:headEnd/>
            <a:tailEnd/>
          </a:ln>
          <a:effectLst>
            <a:outerShdw blurRad="63500" dist="20000" dir="5400000" rotWithShape="0">
              <a:srgbClr val="00000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4341" name="Picture 1" descr="TAB_allwhite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288" y="509588"/>
            <a:ext cx="1663700" cy="71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Context</a:t>
            </a:r>
          </a:p>
          <a:p>
            <a:r>
              <a:rPr lang="en-GB" dirty="0"/>
              <a:t>Research Aims</a:t>
            </a:r>
          </a:p>
          <a:p>
            <a:r>
              <a:rPr lang="en-GB" dirty="0"/>
              <a:t>Methodological Notes</a:t>
            </a:r>
          </a:p>
          <a:p>
            <a:r>
              <a:rPr lang="en-GB" dirty="0"/>
              <a:t>Findings: TNHE</a:t>
            </a:r>
          </a:p>
          <a:p>
            <a:r>
              <a:rPr lang="en-GB" dirty="0"/>
              <a:t>Discussion and Future Agenda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44708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Personal Positionality: </a:t>
            </a:r>
          </a:p>
          <a:p>
            <a:pPr lvl="1"/>
            <a:r>
              <a:rPr lang="en-GB" dirty="0"/>
              <a:t>‘Global South’ origin and international student in ‘Global North’</a:t>
            </a:r>
          </a:p>
          <a:p>
            <a:pPr lvl="1"/>
            <a:r>
              <a:rPr lang="en-GB" dirty="0"/>
              <a:t>Professional experience in International Student Mobility management / promoting ‘elite’ Global North HEI </a:t>
            </a:r>
          </a:p>
          <a:p>
            <a:pPr lvl="1"/>
            <a:r>
              <a:rPr lang="en-GB" dirty="0"/>
              <a:t>Academic interest in economic sociology (social construction of ‘value’)</a:t>
            </a:r>
          </a:p>
        </p:txBody>
      </p:sp>
    </p:spTree>
    <p:extLst>
      <p:ext uri="{BB962C8B-B14F-4D97-AF65-F5344CB8AC3E}">
        <p14:creationId xmlns:p14="http://schemas.microsoft.com/office/powerpoint/2010/main" val="2385569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Context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3633267"/>
          </a:xfrm>
        </p:spPr>
        <p:txBody>
          <a:bodyPr/>
          <a:lstStyle/>
          <a:p>
            <a:r>
              <a:rPr lang="en-GB" dirty="0"/>
              <a:t>Internationalisation of HE</a:t>
            </a:r>
          </a:p>
          <a:p>
            <a:pPr lvl="1"/>
            <a:r>
              <a:rPr lang="en-GB" dirty="0"/>
              <a:t>Various types / areas</a:t>
            </a:r>
          </a:p>
          <a:p>
            <a:pPr lvl="2"/>
            <a:r>
              <a:rPr lang="en-GB" dirty="0"/>
              <a:t>‘World Class-ness’ / Rankings</a:t>
            </a:r>
          </a:p>
          <a:p>
            <a:pPr lvl="2"/>
            <a:r>
              <a:rPr lang="en-GB" dirty="0"/>
              <a:t>Student experiences, student recruitment </a:t>
            </a:r>
          </a:p>
          <a:p>
            <a:pPr lvl="2"/>
            <a:r>
              <a:rPr lang="en-GB" dirty="0"/>
              <a:t>Pedagogy: Internationalisation of the Curriculum</a:t>
            </a:r>
          </a:p>
          <a:p>
            <a:pPr lvl="2"/>
            <a:r>
              <a:rPr lang="en-GB" dirty="0"/>
              <a:t>Intl research collaboration</a:t>
            </a:r>
          </a:p>
          <a:p>
            <a:pPr lvl="2"/>
            <a:r>
              <a:rPr lang="en-GB" dirty="0"/>
              <a:t>Science diplomacy</a:t>
            </a:r>
          </a:p>
          <a:p>
            <a:pPr lvl="2"/>
            <a:r>
              <a:rPr lang="en-GB" dirty="0"/>
              <a:t>etc</a:t>
            </a:r>
          </a:p>
          <a:p>
            <a:pPr lvl="1"/>
            <a:r>
              <a:rPr lang="en-GB" dirty="0"/>
              <a:t>This discussion focuses on Intl Student Mobility (ISM) and Transnational Higher Education (TNHE) partnerships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0571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7910536" cy="1143000"/>
          </a:xfrm>
        </p:spPr>
        <p:txBody>
          <a:bodyPr/>
          <a:lstStyle/>
          <a:p>
            <a:r>
              <a:rPr lang="en-GB" dirty="0"/>
              <a:t>Context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Global South dynamics</a:t>
            </a:r>
          </a:p>
          <a:p>
            <a:pPr lvl="1"/>
            <a:r>
              <a:rPr lang="en-GB" dirty="0"/>
              <a:t>Various national (</a:t>
            </a:r>
            <a:r>
              <a:rPr lang="en-GB" dirty="0" err="1"/>
              <a:t>eg</a:t>
            </a:r>
            <a:r>
              <a:rPr lang="en-GB" dirty="0"/>
              <a:t> Chinese, etc) ‘World Class University’ Initiatives</a:t>
            </a:r>
          </a:p>
          <a:p>
            <a:pPr lvl="1"/>
            <a:r>
              <a:rPr lang="en-GB" dirty="0"/>
              <a:t>General trends of ISM: South to North and East to West flows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3452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95E18-7C7C-5A44-B68F-5230BB649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880" y="1268760"/>
            <a:ext cx="8126560" cy="1143000"/>
          </a:xfrm>
        </p:spPr>
        <p:txBody>
          <a:bodyPr/>
          <a:lstStyle/>
          <a:p>
            <a:r>
              <a:rPr lang="en-GB" dirty="0"/>
              <a:t>Context (3): </a:t>
            </a:r>
            <a:br>
              <a:rPr lang="en-GB" dirty="0"/>
            </a:br>
            <a:r>
              <a:rPr lang="en-GB" dirty="0"/>
              <a:t>Equity, Diversity, Inclusion (EDI) in international contexts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5BA21-F9BA-BDC6-B0CB-C3BBC1C14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Less is known about the ‘global south’ </a:t>
            </a:r>
          </a:p>
          <a:p>
            <a:pPr lvl="1"/>
            <a:r>
              <a:rPr lang="en-GB" dirty="0"/>
              <a:t>(lack of epistemic inclusion)</a:t>
            </a:r>
          </a:p>
          <a:p>
            <a:r>
              <a:rPr lang="en-GB" dirty="0"/>
              <a:t>The global south faces barriers to international networks and data</a:t>
            </a:r>
          </a:p>
          <a:p>
            <a:pPr lvl="1"/>
            <a:r>
              <a:rPr lang="en-GB" dirty="0"/>
              <a:t>(lack of epistemic equity)</a:t>
            </a:r>
          </a:p>
          <a:p>
            <a:r>
              <a:rPr lang="en-GB" dirty="0"/>
              <a:t>Metrics value specific kinds of knowledge and excellence in HE and often do not recognise differences between ‘north’ and ‘south’</a:t>
            </a:r>
          </a:p>
          <a:p>
            <a:pPr lvl="1"/>
            <a:r>
              <a:rPr lang="en-GB" dirty="0"/>
              <a:t>(lack of epistemic diversity)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5105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Conceptual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GB" dirty="0"/>
              <a:t>Internationalisation in Education</a:t>
            </a:r>
          </a:p>
          <a:p>
            <a:pPr marL="514350" indent="-514350">
              <a:buAutoNum type="arabicPeriod"/>
            </a:pPr>
            <a:r>
              <a:rPr lang="en-GB" dirty="0"/>
              <a:t>Instrumental Internationalisation</a:t>
            </a:r>
          </a:p>
        </p:txBody>
      </p:sp>
    </p:spTree>
    <p:extLst>
      <p:ext uri="{BB962C8B-B14F-4D97-AF65-F5344CB8AC3E}">
        <p14:creationId xmlns:p14="http://schemas.microsoft.com/office/powerpoint/2010/main" val="193288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7910536" cy="1143000"/>
          </a:xfrm>
        </p:spPr>
        <p:txBody>
          <a:bodyPr/>
          <a:lstStyle/>
          <a:p>
            <a:r>
              <a:rPr lang="en-GB" dirty="0"/>
              <a:t>1. Internationalisation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Jonas </a:t>
            </a:r>
            <a:r>
              <a:rPr lang="en-GB" dirty="0" err="1"/>
              <a:t>Stier</a:t>
            </a:r>
            <a:endParaRPr lang="en-GB" dirty="0"/>
          </a:p>
          <a:p>
            <a:pPr>
              <a:buFontTx/>
              <a:buChar char="-"/>
            </a:pPr>
            <a:r>
              <a:rPr lang="en-GB" dirty="0"/>
              <a:t>Intercultural studies</a:t>
            </a:r>
          </a:p>
          <a:p>
            <a:pPr>
              <a:buFontTx/>
              <a:buChar char="-"/>
            </a:pPr>
            <a:r>
              <a:rPr lang="en-GB" dirty="0"/>
              <a:t>Internationalisation in education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7546" y="2306910"/>
            <a:ext cx="30289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13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7910536" cy="1143000"/>
          </a:xfrm>
        </p:spPr>
        <p:txBody>
          <a:bodyPr/>
          <a:lstStyle/>
          <a:p>
            <a:r>
              <a:rPr lang="en-GB" dirty="0"/>
              <a:t>1. Internationalisation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Stier</a:t>
            </a:r>
            <a:r>
              <a:rPr lang="en-GB" dirty="0"/>
              <a:t> (2004)</a:t>
            </a:r>
          </a:p>
          <a:p>
            <a:r>
              <a:rPr lang="en-GB" dirty="0"/>
              <a:t>Internationalisation as:</a:t>
            </a:r>
          </a:p>
          <a:p>
            <a:pPr lvl="1"/>
            <a:r>
              <a:rPr lang="en-GB" dirty="0"/>
              <a:t> a state of things</a:t>
            </a:r>
          </a:p>
          <a:p>
            <a:pPr lvl="1"/>
            <a:r>
              <a:rPr lang="en-GB" dirty="0"/>
              <a:t>a process</a:t>
            </a:r>
          </a:p>
          <a:p>
            <a:pPr lvl="1"/>
            <a:r>
              <a:rPr lang="en-GB" dirty="0"/>
              <a:t>a doctrine</a:t>
            </a:r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2120" y="2306910"/>
            <a:ext cx="3028950" cy="436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01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7910536" cy="1143000"/>
          </a:xfrm>
        </p:spPr>
        <p:txBody>
          <a:bodyPr/>
          <a:lstStyle/>
          <a:p>
            <a:r>
              <a:rPr lang="en-GB" dirty="0"/>
              <a:t>1. Internationalisation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err="1"/>
              <a:t>Stier</a:t>
            </a:r>
            <a:r>
              <a:rPr lang="en-GB" dirty="0"/>
              <a:t> (2004)</a:t>
            </a:r>
          </a:p>
          <a:p>
            <a:r>
              <a:rPr lang="en-GB" dirty="0"/>
              <a:t>Internationalisation as:</a:t>
            </a:r>
          </a:p>
          <a:p>
            <a:pPr lvl="1"/>
            <a:r>
              <a:rPr lang="en-GB" dirty="0"/>
              <a:t> a state of things</a:t>
            </a:r>
          </a:p>
          <a:p>
            <a:pPr lvl="1"/>
            <a:r>
              <a:rPr lang="en-GB" dirty="0"/>
              <a:t>a process</a:t>
            </a:r>
          </a:p>
          <a:p>
            <a:pPr lvl="1"/>
            <a:r>
              <a:rPr lang="en-GB" sz="3600" b="1" dirty="0"/>
              <a:t>a doctrine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63367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7910536" cy="1143000"/>
          </a:xfrm>
        </p:spPr>
        <p:txBody>
          <a:bodyPr/>
          <a:lstStyle/>
          <a:p>
            <a:r>
              <a:rPr lang="en-GB" dirty="0"/>
              <a:t>1. Internationalisation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63326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Internationalisation as doctrine / Ideologies of internationalisation (</a:t>
            </a:r>
            <a:r>
              <a:rPr lang="en-GB" dirty="0" err="1"/>
              <a:t>Stier</a:t>
            </a:r>
            <a:r>
              <a:rPr lang="en-GB" dirty="0"/>
              <a:t>, 2004) </a:t>
            </a:r>
          </a:p>
          <a:p>
            <a:pPr marL="514350" indent="-514350">
              <a:buAutoNum type="arabicPeriod"/>
            </a:pPr>
            <a:r>
              <a:rPr lang="en-GB" dirty="0"/>
              <a:t>Idealism: internationalisation is a good per se</a:t>
            </a:r>
          </a:p>
          <a:p>
            <a:pPr marL="514350" indent="-514350">
              <a:buAutoNum type="arabicPeriod"/>
            </a:pPr>
            <a:r>
              <a:rPr lang="en-GB" dirty="0"/>
              <a:t>Educationalism: internationalisation enriches the overall academic experience of staff and students and leads to their “</a:t>
            </a:r>
            <a:r>
              <a:rPr lang="en-GB" dirty="0" err="1"/>
              <a:t>Bildung</a:t>
            </a:r>
            <a:r>
              <a:rPr lang="en-GB" dirty="0"/>
              <a:t>” (</a:t>
            </a:r>
            <a:r>
              <a:rPr lang="en-GB" dirty="0" err="1"/>
              <a:t>Stier</a:t>
            </a:r>
            <a:r>
              <a:rPr lang="en-GB" dirty="0"/>
              <a:t>, 2003) or lifelong learning</a:t>
            </a:r>
          </a:p>
          <a:p>
            <a:pPr marL="514350" indent="-514350">
              <a:buAutoNum type="arabicPeriod"/>
            </a:pPr>
            <a:r>
              <a:rPr lang="en-GB" dirty="0"/>
              <a:t>Instrumentalism: internationalisation in education is a means to an end</a:t>
            </a:r>
          </a:p>
        </p:txBody>
      </p:sp>
    </p:spTree>
    <p:extLst>
      <p:ext uri="{BB962C8B-B14F-4D97-AF65-F5344CB8AC3E}">
        <p14:creationId xmlns:p14="http://schemas.microsoft.com/office/powerpoint/2010/main" val="3084264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7910536" cy="1143000"/>
          </a:xfrm>
        </p:spPr>
        <p:txBody>
          <a:bodyPr/>
          <a:lstStyle/>
          <a:p>
            <a:r>
              <a:rPr lang="en-GB" dirty="0"/>
              <a:t>1. Internationalisation in Education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76872"/>
            <a:ext cx="8229600" cy="363326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Internationalisation as doctrine / Ideologies of internationalisation (</a:t>
            </a:r>
            <a:r>
              <a:rPr lang="en-GB" dirty="0" err="1"/>
              <a:t>Stier</a:t>
            </a:r>
            <a:r>
              <a:rPr lang="en-GB" dirty="0"/>
              <a:t>, 2004) </a:t>
            </a:r>
          </a:p>
          <a:p>
            <a:pPr marL="514350" indent="-514350">
              <a:buAutoNum type="arabicPeriod"/>
            </a:pPr>
            <a:r>
              <a:rPr lang="en-GB" dirty="0"/>
              <a:t>Idealism: internationalisation is a good per se</a:t>
            </a:r>
          </a:p>
          <a:p>
            <a:pPr marL="514350" indent="-514350">
              <a:buAutoNum type="arabicPeriod"/>
            </a:pPr>
            <a:r>
              <a:rPr lang="en-GB" dirty="0"/>
              <a:t>Educationalism: internationalisation enriches the overall academic experience of staff and students and leads to their “</a:t>
            </a:r>
            <a:r>
              <a:rPr lang="en-GB" dirty="0" err="1"/>
              <a:t>Bildung</a:t>
            </a:r>
            <a:r>
              <a:rPr lang="en-GB" dirty="0"/>
              <a:t>” (</a:t>
            </a:r>
            <a:r>
              <a:rPr lang="en-GB" dirty="0" err="1"/>
              <a:t>Stier</a:t>
            </a:r>
            <a:r>
              <a:rPr lang="en-GB" dirty="0"/>
              <a:t>, 2003) or lifelong learning</a:t>
            </a:r>
          </a:p>
          <a:p>
            <a:pPr marL="514350" indent="-514350">
              <a:buAutoNum type="arabicPeriod"/>
            </a:pPr>
            <a:r>
              <a:rPr lang="en-GB" sz="4000" b="1" dirty="0"/>
              <a:t>Instrumentalism</a:t>
            </a:r>
            <a:r>
              <a:rPr lang="en-GB" dirty="0"/>
              <a:t>: internationalisation in education is a means to an end</a:t>
            </a:r>
          </a:p>
        </p:txBody>
      </p:sp>
    </p:spTree>
    <p:extLst>
      <p:ext uri="{BB962C8B-B14F-4D97-AF65-F5344CB8AC3E}">
        <p14:creationId xmlns:p14="http://schemas.microsoft.com/office/powerpoint/2010/main" val="19459981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en-GB" dirty="0" err="1"/>
              <a:t>Intrumentalism</a:t>
            </a:r>
            <a:r>
              <a:rPr lang="en-GB" dirty="0"/>
              <a:t> in 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International HE partnerships as means to an end(s)</a:t>
            </a:r>
          </a:p>
          <a:p>
            <a:endParaRPr lang="en-GB" dirty="0"/>
          </a:p>
          <a:p>
            <a:r>
              <a:rPr lang="en-GB" dirty="0"/>
              <a:t>Much scholarship on the interests of the ‘sender’ or dominant partner; less on the ‘receiver’</a:t>
            </a:r>
          </a:p>
          <a:p>
            <a:r>
              <a:rPr lang="en-GB" dirty="0"/>
              <a:t>Opportunity to contribute in areas of South-to-South HE mobilities and TNHE partnerships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0839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2. </a:t>
            </a:r>
            <a:r>
              <a:rPr lang="en-GB" dirty="0" err="1"/>
              <a:t>Intrumentalism</a:t>
            </a:r>
            <a:r>
              <a:rPr lang="en-GB" dirty="0"/>
              <a:t> in IE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Varieties of Capitalism framework to explain motivations of sending countries (Graf, 2009)</a:t>
            </a:r>
          </a:p>
          <a:p>
            <a:pPr lvl="1"/>
            <a:r>
              <a:rPr lang="en-GB" dirty="0"/>
              <a:t>Graf (2009): study of British and German Universities’ Internationalisation Strategies</a:t>
            </a:r>
          </a:p>
          <a:p>
            <a:pPr lvl="1"/>
            <a:r>
              <a:rPr lang="en-GB" dirty="0"/>
              <a:t>Importance of “institutional complementarity and comparative institutional advantage”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5168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Research Aims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Understand South-South ISM flows </a:t>
            </a:r>
          </a:p>
          <a:p>
            <a:r>
              <a:rPr lang="en-GB" dirty="0"/>
              <a:t>Study the differences between ‘foreign’ and ‘local’ understandings of international HE partnerships</a:t>
            </a:r>
          </a:p>
          <a:p>
            <a:r>
              <a:rPr lang="en-GB" dirty="0"/>
              <a:t>Determine what, if any, are the understandings of ‘equal’ partnerships?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262641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 on Data and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Policy and document analyses</a:t>
            </a:r>
          </a:p>
          <a:p>
            <a:endParaRPr lang="en-GB" dirty="0"/>
          </a:p>
          <a:p>
            <a:r>
              <a:rPr lang="en-GB" dirty="0"/>
              <a:t>ASEAN analysis: commissioned research by the EU Support to ASEAN Region (EU SHARE) / DAAD</a:t>
            </a:r>
          </a:p>
          <a:p>
            <a:endParaRPr lang="en-GB" dirty="0"/>
          </a:p>
          <a:p>
            <a:r>
              <a:rPr lang="en-GB" dirty="0"/>
              <a:t>Case Studies: Sino British College and Sino Danish </a:t>
            </a:r>
            <a:r>
              <a:rPr lang="en-GB" dirty="0" err="1"/>
              <a:t>Center</a:t>
            </a:r>
            <a:endParaRPr lang="en-GB" dirty="0"/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700970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FB46B-334F-C5EB-0A13-9673A0458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7D6AC-213C-F314-5D34-780F7027B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The years 1999 to 2018 saw intra-ASEAN student mobility grow by 270% from 7,643 to 28,333.</a:t>
            </a:r>
          </a:p>
          <a:p>
            <a:r>
              <a:rPr lang="en-GB" sz="2400" dirty="0"/>
              <a:t>Intra-ASEAN mobility remains limited, accounting for only 9.4% of the total outbound mobility (ASEAN total 301,792 in 2018). </a:t>
            </a:r>
          </a:p>
          <a:p>
            <a:r>
              <a:rPr lang="en-GB" sz="2400" dirty="0"/>
              <a:t>In 2019, the top 3 destinations were Australia, Japan, and the United States. Together, these countries accounted for about 59% of ASEAN outbound student mobility.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7734580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99c8778e11_0_705"/>
          <p:cNvSpPr txBox="1">
            <a:spLocks noGrp="1"/>
          </p:cNvSpPr>
          <p:nvPr>
            <p:ph type="title"/>
          </p:nvPr>
        </p:nvSpPr>
        <p:spPr>
          <a:xfrm>
            <a:off x="457200" y="1063238"/>
            <a:ext cx="7373925" cy="85725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</a:pPr>
            <a:r>
              <a:rPr lang="en-US" sz="1800">
                <a:latin typeface="Calibri"/>
                <a:ea typeface="Calibri"/>
                <a:cs typeface="Calibri"/>
                <a:sym typeface="Calibri"/>
              </a:rPr>
              <a:t>There has been a significant increase in intra- ASEAN student flows in recent decades.</a:t>
            </a:r>
            <a:endParaRPr sz="2700"/>
          </a:p>
        </p:txBody>
      </p:sp>
      <p:sp>
        <p:nvSpPr>
          <p:cNvPr id="252" name="Google Shape;252;g199c8778e11_0_705"/>
          <p:cNvSpPr txBox="1">
            <a:spLocks noGrp="1"/>
          </p:cNvSpPr>
          <p:nvPr>
            <p:ph type="body" idx="1"/>
          </p:nvPr>
        </p:nvSpPr>
        <p:spPr>
          <a:xfrm>
            <a:off x="457200" y="2057400"/>
            <a:ext cx="3884400" cy="33945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 dirty="0">
                <a:latin typeface="Calibri"/>
                <a:ea typeface="Calibri"/>
                <a:cs typeface="Calibri"/>
                <a:sym typeface="Calibri"/>
              </a:rPr>
              <a:t>Intra-ASEAN student mobility </a:t>
            </a:r>
            <a:r>
              <a:rPr lang="en-US" sz="1500" b="1" dirty="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grew by 270%</a:t>
            </a:r>
            <a:r>
              <a:rPr lang="en-US" sz="1500" dirty="0">
                <a:latin typeface="Calibri"/>
                <a:ea typeface="Calibri"/>
                <a:cs typeface="Calibri"/>
                <a:sym typeface="Calibri"/>
              </a:rPr>
              <a:t> from 7,643 to 28,333 from 2010 to 2018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-US" sz="1500" dirty="0">
                <a:latin typeface="Calibri"/>
                <a:ea typeface="Calibri"/>
                <a:cs typeface="Calibri"/>
                <a:sym typeface="Calibri"/>
              </a:rPr>
              <a:t>Top 3 hosts are </a:t>
            </a:r>
            <a:r>
              <a:rPr lang="en-US" sz="1500" b="1" dirty="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Malaysia, Viet Nam and Thailand</a:t>
            </a:r>
            <a:r>
              <a:rPr lang="en-US" sz="1500" dirty="0">
                <a:latin typeface="Calibri"/>
                <a:ea typeface="Calibri"/>
                <a:cs typeface="Calibri"/>
                <a:sym typeface="Calibri"/>
              </a:rPr>
              <a:t>, which respectively received 13,318, 7,076, and 7,037 tertiary education students from within the region (not including data from Cambodia, the Philippines, and Singapore) (UIS)</a:t>
            </a: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5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sz="15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spcBef>
                <a:spcPts val="750"/>
              </a:spcBef>
              <a:spcAft>
                <a:spcPts val="0"/>
              </a:spcAft>
              <a:buSzPts val="1800"/>
              <a:buNone/>
            </a:pPr>
            <a:endParaRPr dirty="0"/>
          </a:p>
        </p:txBody>
      </p:sp>
      <p:pic>
        <p:nvPicPr>
          <p:cNvPr id="253" name="Google Shape;253;g199c8778e11_0_7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3819" y="1989263"/>
            <a:ext cx="4573801" cy="3706991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199c8778e11_0_705"/>
          <p:cNvSpPr/>
          <p:nvPr/>
        </p:nvSpPr>
        <p:spPr>
          <a:xfrm>
            <a:off x="6329119" y="3013706"/>
            <a:ext cx="318600" cy="242775"/>
          </a:xfrm>
          <a:prstGeom prst="rect">
            <a:avLst/>
          </a:prstGeom>
          <a:noFill/>
          <a:ln w="19050" cap="flat" cmpd="sng">
            <a:solidFill>
              <a:srgbClr val="D838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55" name="Google Shape;255;g199c8778e11_0_705"/>
          <p:cNvSpPr/>
          <p:nvPr/>
        </p:nvSpPr>
        <p:spPr>
          <a:xfrm>
            <a:off x="8051700" y="2770931"/>
            <a:ext cx="318600" cy="242775"/>
          </a:xfrm>
          <a:prstGeom prst="rect">
            <a:avLst/>
          </a:prstGeom>
          <a:noFill/>
          <a:ln w="19050" cap="flat" cmpd="sng">
            <a:solidFill>
              <a:srgbClr val="D838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56" name="Google Shape;256;g199c8778e11_0_705"/>
          <p:cNvSpPr/>
          <p:nvPr/>
        </p:nvSpPr>
        <p:spPr>
          <a:xfrm>
            <a:off x="8051700" y="3633300"/>
            <a:ext cx="318600" cy="242775"/>
          </a:xfrm>
          <a:prstGeom prst="rect">
            <a:avLst/>
          </a:prstGeom>
          <a:noFill/>
          <a:ln w="19050" cap="flat" cmpd="sng">
            <a:solidFill>
              <a:srgbClr val="D838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57" name="Google Shape;257;g199c8778e11_0_705"/>
          <p:cNvSpPr/>
          <p:nvPr/>
        </p:nvSpPr>
        <p:spPr>
          <a:xfrm>
            <a:off x="8432044" y="3876075"/>
            <a:ext cx="318600" cy="242775"/>
          </a:xfrm>
          <a:prstGeom prst="rect">
            <a:avLst/>
          </a:prstGeom>
          <a:noFill/>
          <a:ln w="19050" cap="flat" cmpd="sng">
            <a:solidFill>
              <a:srgbClr val="D838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58" name="Google Shape;258;g199c8778e11_0_705"/>
          <p:cNvSpPr/>
          <p:nvPr/>
        </p:nvSpPr>
        <p:spPr>
          <a:xfrm>
            <a:off x="5587688" y="3307613"/>
            <a:ext cx="318600" cy="242775"/>
          </a:xfrm>
          <a:prstGeom prst="rect">
            <a:avLst/>
          </a:prstGeom>
          <a:noFill/>
          <a:ln w="19050" cap="flat" cmpd="sng">
            <a:solidFill>
              <a:srgbClr val="D838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69" tIns="68569" rIns="68569" bIns="68569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259" name="Google Shape;259;g199c8778e11_0_705"/>
          <p:cNvSpPr txBox="1"/>
          <p:nvPr/>
        </p:nvSpPr>
        <p:spPr>
          <a:xfrm>
            <a:off x="6185006" y="5384625"/>
            <a:ext cx="606825" cy="54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  <a:buClr>
                <a:schemeClr val="dk1"/>
              </a:buClr>
              <a:buSzPts val="1100"/>
            </a:pPr>
            <a:r>
              <a:rPr lang="en-US" sz="11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13,318</a:t>
            </a:r>
            <a:endParaRPr sz="1125"/>
          </a:p>
        </p:txBody>
      </p:sp>
      <p:sp>
        <p:nvSpPr>
          <p:cNvPr id="260" name="Google Shape;260;g199c8778e11_0_705"/>
          <p:cNvSpPr txBox="1"/>
          <p:nvPr/>
        </p:nvSpPr>
        <p:spPr>
          <a:xfrm>
            <a:off x="8370300" y="5384625"/>
            <a:ext cx="606825" cy="54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en-US" sz="11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7,076</a:t>
            </a:r>
            <a:endParaRPr sz="1125"/>
          </a:p>
        </p:txBody>
      </p:sp>
      <p:sp>
        <p:nvSpPr>
          <p:cNvPr id="261" name="Google Shape;261;g199c8778e11_0_705"/>
          <p:cNvSpPr txBox="1"/>
          <p:nvPr/>
        </p:nvSpPr>
        <p:spPr>
          <a:xfrm>
            <a:off x="7968281" y="5384625"/>
            <a:ext cx="606825" cy="542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spAutoFit/>
          </a:bodyPr>
          <a:lstStyle/>
          <a:p>
            <a:pPr>
              <a:lnSpc>
                <a:spcPct val="115000"/>
              </a:lnSpc>
              <a:spcBef>
                <a:spcPts val="750"/>
              </a:spcBef>
              <a:spcAft>
                <a:spcPts val="750"/>
              </a:spcAft>
            </a:pPr>
            <a:r>
              <a:rPr lang="en-US" sz="1125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7,037</a:t>
            </a:r>
            <a:endParaRPr sz="1125"/>
          </a:p>
        </p:txBody>
      </p:sp>
    </p:spTree>
    <p:extLst>
      <p:ext uri="{BB962C8B-B14F-4D97-AF65-F5344CB8AC3E}">
        <p14:creationId xmlns:p14="http://schemas.microsoft.com/office/powerpoint/2010/main" val="16157876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BF0D3-FF47-47AE-5217-E5321294B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8DBCF1-8744-0856-14CC-C48B8BAEB9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Are these ISM patterns fixed?</a:t>
            </a:r>
          </a:p>
          <a:p>
            <a:r>
              <a:rPr lang="en-GB" dirty="0"/>
              <a:t>Is it possible to increase proportion of intra ASEAN (or South-South ISM flows)?</a:t>
            </a:r>
          </a:p>
        </p:txBody>
      </p:sp>
    </p:spTree>
    <p:extLst>
      <p:ext uri="{BB962C8B-B14F-4D97-AF65-F5344CB8AC3E}">
        <p14:creationId xmlns:p14="http://schemas.microsoft.com/office/powerpoint/2010/main" val="41251507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8126560" cy="1143000"/>
          </a:xfrm>
        </p:spPr>
        <p:txBody>
          <a:bodyPr/>
          <a:lstStyle/>
          <a:p>
            <a:r>
              <a:rPr lang="en-GB" dirty="0"/>
              <a:t>Findings:</a:t>
            </a:r>
            <a:br>
              <a:rPr lang="en-GB" dirty="0"/>
            </a:br>
            <a:r>
              <a:rPr lang="en-GB" dirty="0"/>
              <a:t>TNHE in China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3633267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2524814"/>
            <a:ext cx="7175004" cy="299241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3568" y="5805264"/>
            <a:ext cx="8302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dirty="0">
                <a:solidFill>
                  <a:schemeClr val="bg1"/>
                </a:solidFill>
              </a:rPr>
              <a:t>University of Nottingham Ningbo</a:t>
            </a:r>
          </a:p>
          <a:p>
            <a:pPr algn="r"/>
            <a:r>
              <a:rPr lang="en-GB" dirty="0">
                <a:solidFill>
                  <a:schemeClr val="bg1"/>
                </a:solidFill>
              </a:rPr>
              <a:t>About the University: https://www.nottingham.edu.cn/en/about/who-we-are.aspx</a:t>
            </a:r>
          </a:p>
        </p:txBody>
      </p:sp>
    </p:spTree>
    <p:extLst>
      <p:ext uri="{BB962C8B-B14F-4D97-AF65-F5344CB8AC3E}">
        <p14:creationId xmlns:p14="http://schemas.microsoft.com/office/powerpoint/2010/main" val="15930438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AA410-886E-C3FF-CD62-770FA96F7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TNHE in China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1F3F1A-D0EF-B53E-92B1-05082CAD0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dirty="0"/>
              <a:t>China is using joint ventures with other countries’ universities to accelerate its efforts to globalise its higher education sector (Feng 2013) </a:t>
            </a:r>
          </a:p>
          <a:p>
            <a:r>
              <a:rPr lang="en-GB" sz="2400" dirty="0"/>
              <a:t>TNHE was seen as a way of not only boosting China’s accessibility to HE, but also accessing the world’s most advanced education systems (Yang 2008:274).</a:t>
            </a:r>
          </a:p>
          <a:p>
            <a:pPr lvl="1"/>
            <a:r>
              <a:rPr lang="en-GB" dirty="0"/>
              <a:t>Policy Discourse: bringing the Chinese and foreign partners together could carry mutual benefit. </a:t>
            </a:r>
          </a:p>
          <a:p>
            <a:endParaRPr lang="en-GB" sz="18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94266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8126560" cy="1143000"/>
          </a:xfrm>
        </p:spPr>
        <p:txBody>
          <a:bodyPr/>
          <a:lstStyle/>
          <a:p>
            <a:r>
              <a:rPr lang="en-GB" dirty="0"/>
              <a:t>Transnational higher education in China</a:t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916832"/>
            <a:ext cx="8229600" cy="3633267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3 Distinct Sectors/Types in Chinese TNHE (</a:t>
            </a:r>
            <a:r>
              <a:rPr lang="en-GB" dirty="0" err="1"/>
              <a:t>Mok</a:t>
            </a:r>
            <a:r>
              <a:rPr lang="en-GB" dirty="0"/>
              <a:t> &amp; Han, 2016):</a:t>
            </a:r>
          </a:p>
          <a:p>
            <a:pPr marL="514350" indent="-514350">
              <a:buAutoNum type="arabicPeriod"/>
            </a:pPr>
            <a:r>
              <a:rPr lang="en-GB" dirty="0"/>
              <a:t>Chinese-foreign cooperation universities. Stand-alone organisations. </a:t>
            </a:r>
          </a:p>
          <a:p>
            <a:pPr marL="514350" indent="-514350">
              <a:buAutoNum type="arabicPeriod"/>
            </a:pPr>
            <a:r>
              <a:rPr lang="en-GB" dirty="0"/>
              <a:t>Institutes affiliated to Chinese universities (often with second-tiered colleges). </a:t>
            </a:r>
          </a:p>
          <a:p>
            <a:pPr marL="514350" indent="-514350">
              <a:buAutoNum type="arabicPeriod"/>
            </a:pPr>
            <a:r>
              <a:rPr lang="en-GB" dirty="0"/>
              <a:t>Individual programmes affiliated to Chinese universities. e.g. Joint Undergraduate Programs 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544520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Increasing scale (Sep 2018)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9 Chinese-foreign cooperation universities </a:t>
            </a:r>
          </a:p>
          <a:p>
            <a:r>
              <a:rPr lang="en-GB" dirty="0"/>
              <a:t>79 Chinese-foreign cooperation institutions</a:t>
            </a:r>
          </a:p>
          <a:p>
            <a:r>
              <a:rPr lang="en-GB" dirty="0"/>
              <a:t>1024 Chinese-foreign cooperation programmes 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(Centre of Research on CFCRS, 2018). </a:t>
            </a:r>
          </a:p>
        </p:txBody>
      </p:sp>
    </p:spTree>
    <p:extLst>
      <p:ext uri="{BB962C8B-B14F-4D97-AF65-F5344CB8AC3E}">
        <p14:creationId xmlns:p14="http://schemas.microsoft.com/office/powerpoint/2010/main" val="629077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6830416" cy="1143000"/>
          </a:xfrm>
        </p:spPr>
        <p:txBody>
          <a:bodyPr/>
          <a:lstStyle/>
          <a:p>
            <a:r>
              <a:rPr lang="en-GB" dirty="0"/>
              <a:t>Governance of TNHE in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>
              <a:buFontTx/>
              <a:buChar char="-"/>
            </a:pPr>
            <a:r>
              <a:rPr lang="en-GB" dirty="0"/>
              <a:t>highly developmental policy that draws upon foreign expertise where desirable for national purposes</a:t>
            </a:r>
          </a:p>
          <a:p>
            <a:pPr lvl="1">
              <a:buFontTx/>
              <a:buChar char="-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84041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6830416" cy="1143000"/>
          </a:xfrm>
        </p:spPr>
        <p:txBody>
          <a:bodyPr/>
          <a:lstStyle/>
          <a:p>
            <a:r>
              <a:rPr lang="en-GB" dirty="0"/>
              <a:t>Governance of TNHE in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CFCRS constrictions: examples</a:t>
            </a:r>
          </a:p>
          <a:p>
            <a:pPr lvl="1"/>
            <a:r>
              <a:rPr lang="en-GB" dirty="0"/>
              <a:t>“Impose strict control over the CFCRS in the disciplines of business, management and other disciplines that China has tried to curb…”</a:t>
            </a:r>
          </a:p>
          <a:p>
            <a:pPr lvl="1"/>
            <a:r>
              <a:rPr lang="en-GB" dirty="0"/>
              <a:t>“Impose strict control over the entry of foreign resources; protect China’s educational sovereignty…”</a:t>
            </a:r>
          </a:p>
          <a:p>
            <a:pPr lvl="1">
              <a:buFontTx/>
              <a:buChar char="-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29380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268760"/>
            <a:ext cx="6830416" cy="1143000"/>
          </a:xfrm>
        </p:spPr>
        <p:txBody>
          <a:bodyPr/>
          <a:lstStyle/>
          <a:p>
            <a:r>
              <a:rPr lang="en-GB" dirty="0"/>
              <a:t>Governance of TNHE in China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CFCRS</a:t>
            </a:r>
          </a:p>
          <a:p>
            <a:pPr lvl="1">
              <a:buFontTx/>
              <a:buChar char="-"/>
            </a:pPr>
            <a:r>
              <a:rPr lang="en-GB" dirty="0"/>
              <a:t>Rule of 1/3“Four Indices of 1/3” (</a:t>
            </a:r>
            <a:r>
              <a:rPr lang="en-GB" dirty="0" err="1"/>
              <a:t>Xue</a:t>
            </a:r>
            <a:r>
              <a:rPr lang="en-GB" dirty="0"/>
              <a:t>, 2016)</a:t>
            </a:r>
          </a:p>
          <a:p>
            <a:pPr marL="914400" lvl="2" indent="0">
              <a:buNone/>
            </a:pPr>
            <a:r>
              <a:rPr lang="en-GB" dirty="0"/>
              <a:t>&gt; Foreign provider needs to contribute resources</a:t>
            </a:r>
          </a:p>
          <a:p>
            <a:pPr marL="914400" lvl="2" indent="0">
              <a:buNone/>
            </a:pPr>
            <a:r>
              <a:rPr lang="en-GB" dirty="0"/>
              <a:t>&gt; But limited to half</a:t>
            </a:r>
          </a:p>
          <a:p>
            <a:pPr marL="457200" lvl="1" indent="0">
              <a:buNone/>
            </a:pPr>
            <a:r>
              <a:rPr lang="en-GB" dirty="0"/>
              <a:t>1. Teaching hours</a:t>
            </a:r>
          </a:p>
          <a:p>
            <a:pPr marL="457200" lvl="1" indent="0">
              <a:buNone/>
            </a:pPr>
            <a:r>
              <a:rPr lang="en-GB" dirty="0"/>
              <a:t>2. Foreign teachers</a:t>
            </a:r>
          </a:p>
          <a:p>
            <a:pPr marL="457200" lvl="1" indent="0">
              <a:buNone/>
            </a:pPr>
            <a:r>
              <a:rPr lang="en-GB" dirty="0"/>
              <a:t>3. Courses</a:t>
            </a:r>
          </a:p>
          <a:p>
            <a:pPr marL="457200" lvl="1" indent="0">
              <a:buNone/>
            </a:pPr>
            <a:r>
              <a:rPr lang="en-GB" dirty="0"/>
              <a:t>4. Aspects of the curriculum as a whole</a:t>
            </a:r>
          </a:p>
          <a:p>
            <a:pPr marL="457200" lvl="1" indent="0">
              <a:buNone/>
            </a:pPr>
            <a:endParaRPr lang="en-GB" dirty="0"/>
          </a:p>
          <a:p>
            <a:pPr lvl="1">
              <a:buFontTx/>
              <a:buChar char="-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960254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 txBox="1">
            <a:spLocks noGrp="1"/>
          </p:cNvSpPr>
          <p:nvPr>
            <p:ph type="title"/>
          </p:nvPr>
        </p:nvSpPr>
        <p:spPr>
          <a:xfrm>
            <a:off x="1028700" y="1371601"/>
            <a:ext cx="7200900" cy="558800"/>
          </a:xfrm>
          <a:prstGeom prst="rect">
            <a:avLst/>
          </a:prstGeom>
          <a:noFill/>
          <a:ln>
            <a:noFill/>
          </a:ln>
        </p:spPr>
        <p:txBody>
          <a:bodyPr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9000"/>
              </a:lnSpc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  <a:t>Sino-British College </a:t>
            </a:r>
          </a:p>
        </p:txBody>
      </p:sp>
      <p:pic>
        <p:nvPicPr>
          <p:cNvPr id="127" name="Shape 1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40024" y="2146300"/>
            <a:ext cx="6422124" cy="3251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5882056"/>
      </p:ext>
    </p:extLst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Sino British College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More traditional partnership</a:t>
            </a:r>
          </a:p>
          <a:p>
            <a:r>
              <a:rPr lang="en-GB" dirty="0"/>
              <a:t>Oriented towards student mobility </a:t>
            </a:r>
          </a:p>
          <a:p>
            <a:r>
              <a:rPr lang="en-GB" dirty="0"/>
              <a:t>Revenue generation</a:t>
            </a:r>
          </a:p>
        </p:txBody>
      </p:sp>
    </p:spTree>
    <p:extLst>
      <p:ext uri="{BB962C8B-B14F-4D97-AF65-F5344CB8AC3E}">
        <p14:creationId xmlns:p14="http://schemas.microsoft.com/office/powerpoint/2010/main" val="19872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5220072" y="836712"/>
            <a:ext cx="5112617" cy="1600835"/>
          </a:xfrm>
          <a:prstGeom prst="rect">
            <a:avLst/>
          </a:prstGeom>
          <a:noFill/>
          <a:ln>
            <a:noFill/>
          </a:ln>
        </p:spPr>
        <p:txBody>
          <a:bodyPr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9000"/>
              </a:lnSpc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  <a:t>Sino-Danish </a:t>
            </a:r>
            <a:r>
              <a:rPr lang="en-GB" sz="3300" b="0" dirty="0" err="1">
                <a:latin typeface="Source Sans Pro"/>
                <a:ea typeface="Source Sans Pro"/>
                <a:cs typeface="Source Sans Pro"/>
                <a:sym typeface="Source Sans Pro"/>
              </a:rPr>
              <a:t>Center</a:t>
            </a:r>
            <a:endParaRPr lang="en-GB" sz="3300" b="0"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1556792"/>
            <a:ext cx="7077768" cy="5310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050596"/>
      </p:ext>
    </p:extLst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611560" y="1412776"/>
            <a:ext cx="2520280" cy="1600835"/>
          </a:xfrm>
          <a:prstGeom prst="rect">
            <a:avLst/>
          </a:prstGeom>
          <a:noFill/>
          <a:ln>
            <a:noFill/>
          </a:ln>
        </p:spPr>
        <p:txBody>
          <a:bodyPr vert="horz" wrap="square" lIns="68569" tIns="34275" rIns="68569" bIns="34275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89000"/>
              </a:lnSpc>
              <a:spcBef>
                <a:spcPts val="0"/>
              </a:spcBef>
              <a:buClr>
                <a:schemeClr val="dk2"/>
              </a:buClr>
              <a:buSzPct val="25000"/>
            </a:pPr>
            <a: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  <a:t>Sino-Danish </a:t>
            </a:r>
            <a:r>
              <a:rPr lang="en-GB" sz="3300" b="0" dirty="0" err="1">
                <a:latin typeface="Source Sans Pro"/>
                <a:ea typeface="Source Sans Pro"/>
                <a:cs typeface="Source Sans Pro"/>
                <a:sym typeface="Source Sans Pro"/>
              </a:rPr>
              <a:t>Center</a:t>
            </a:r>
            <a: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  <a:t>:</a:t>
            </a:r>
            <a:b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</a:br>
            <a:b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  <a:t>The </a:t>
            </a:r>
            <a:r>
              <a:rPr lang="en-GB" sz="3300" dirty="0">
                <a:latin typeface="Source Sans Pro"/>
                <a:ea typeface="Source Sans Pro"/>
                <a:cs typeface="Source Sans Pro"/>
                <a:sym typeface="Source Sans Pro"/>
              </a:rPr>
              <a:t>“50:50”</a:t>
            </a:r>
            <a:b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</a:br>
            <a: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  <a:t>policy</a:t>
            </a:r>
            <a:b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</a:br>
            <a:br>
              <a:rPr lang="en-GB" sz="3300" b="0" dirty="0">
                <a:latin typeface="Source Sans Pro"/>
                <a:ea typeface="Source Sans Pro"/>
                <a:cs typeface="Source Sans Pro"/>
                <a:sym typeface="Source Sans Pro"/>
              </a:rPr>
            </a:br>
            <a:endParaRPr lang="en-GB" sz="2800" b="0" dirty="0"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133" name="Shape 1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62676" y="1091881"/>
            <a:ext cx="5601812" cy="46802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4883719"/>
      </p:ext>
    </p:extLst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Sino Danish </a:t>
            </a:r>
            <a:r>
              <a:rPr lang="en-GB" dirty="0" err="1"/>
              <a:t>Center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sz="32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endParaRPr lang="en-GB" sz="3200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r>
              <a:rPr lang="en-GB" sz="3200" dirty="0">
                <a:latin typeface="Source Sans Pro"/>
                <a:ea typeface="Source Sans Pro"/>
                <a:cs typeface="Source Sans Pro"/>
                <a:sym typeface="Source Sans Pro"/>
              </a:rPr>
              <a:t>Involvement of political actors</a:t>
            </a:r>
          </a:p>
          <a:p>
            <a:r>
              <a:rPr lang="en-GB" sz="3200" dirty="0">
                <a:latin typeface="Source Sans Pro"/>
                <a:ea typeface="Source Sans Pro"/>
                <a:cs typeface="Source Sans Pro"/>
                <a:sym typeface="Source Sans Pro"/>
              </a:rPr>
              <a:t>Symbolic orientation (</a:t>
            </a:r>
            <a:r>
              <a:rPr lang="en-GB" sz="3200" dirty="0" err="1">
                <a:latin typeface="Source Sans Pro"/>
                <a:ea typeface="Source Sans Pro"/>
                <a:cs typeface="Source Sans Pro"/>
                <a:sym typeface="Source Sans Pro"/>
              </a:rPr>
              <a:t>eg</a:t>
            </a:r>
            <a:r>
              <a:rPr lang="en-GB" sz="3200" dirty="0">
                <a:latin typeface="Source Sans Pro"/>
                <a:ea typeface="Source Sans Pro"/>
                <a:cs typeface="Source Sans Pro"/>
                <a:sym typeface="Source Sans Pro"/>
              </a:rPr>
              <a:t> involvement of all Danish Universities)</a:t>
            </a:r>
          </a:p>
          <a:p>
            <a:r>
              <a:rPr lang="en-GB" sz="3200" dirty="0">
                <a:latin typeface="Source Sans Pro"/>
                <a:sym typeface="Source Sans Pro"/>
              </a:rPr>
              <a:t>Non-commercial orientation</a:t>
            </a:r>
            <a:endParaRPr lang="en-GB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636719"/>
            <a:ext cx="3970412" cy="264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2834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2018 MOE Reforms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Closure of 234 partnerships</a:t>
            </a:r>
          </a:p>
          <a:p>
            <a:r>
              <a:rPr lang="en-GB" dirty="0"/>
              <a:t>Approval of new partnerships</a:t>
            </a:r>
          </a:p>
        </p:txBody>
      </p:sp>
    </p:spTree>
    <p:extLst>
      <p:ext uri="{BB962C8B-B14F-4D97-AF65-F5344CB8AC3E}">
        <p14:creationId xmlns:p14="http://schemas.microsoft.com/office/powerpoint/2010/main" val="116132242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565920"/>
            <a:ext cx="8918648" cy="1143000"/>
          </a:xfrm>
        </p:spPr>
        <p:txBody>
          <a:bodyPr/>
          <a:lstStyle/>
          <a:p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604045"/>
            <a:ext cx="8229600" cy="3633267"/>
          </a:xfrm>
        </p:spPr>
        <p:txBody>
          <a:bodyPr/>
          <a:lstStyle/>
          <a:p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Should TNHE move from a market model to a ‘political’ model</a:t>
            </a:r>
          </a:p>
          <a:p>
            <a:pPr lvl="1"/>
            <a:r>
              <a:rPr lang="en-GB" dirty="0" err="1"/>
              <a:t>eg</a:t>
            </a:r>
            <a:r>
              <a:rPr lang="en-GB" dirty="0"/>
              <a:t> partnerships are symbolic and involve political capital</a:t>
            </a:r>
          </a:p>
          <a:p>
            <a:pPr marL="0" indent="0">
              <a:buNone/>
            </a:pPr>
            <a:endParaRPr lang="en-GB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Should TNHE move from student flows to resource flows? Are they the same?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6202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5880" y="1565920"/>
            <a:ext cx="8918648" cy="1143000"/>
          </a:xfrm>
        </p:spPr>
        <p:txBody>
          <a:bodyPr/>
          <a:lstStyle/>
          <a:p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Questions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604045"/>
            <a:ext cx="8229600" cy="3633267"/>
          </a:xfrm>
        </p:spPr>
        <p:txBody>
          <a:bodyPr/>
          <a:lstStyle/>
          <a:p>
            <a:pPr marL="0" indent="0">
              <a:buNone/>
            </a:pPr>
            <a:endParaRPr lang="en-GB" dirty="0">
              <a:latin typeface="Source Sans Pro"/>
              <a:ea typeface="Source Sans Pro"/>
              <a:cs typeface="Source Sans Pro"/>
              <a:sym typeface="Source Sans Pro"/>
            </a:endParaRPr>
          </a:p>
          <a:p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What are the new TNHE / ISM trends </a:t>
            </a:r>
            <a:r>
              <a:rPr lang="en-GB" b="1" dirty="0">
                <a:latin typeface="Source Sans Pro"/>
                <a:ea typeface="Source Sans Pro"/>
                <a:cs typeface="Source Sans Pro"/>
                <a:sym typeface="Source Sans Pro"/>
              </a:rPr>
              <a:t>within</a:t>
            </a:r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 China?</a:t>
            </a:r>
          </a:p>
          <a:p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Can China reshape global ISM flows (particularly South-South flows?)</a:t>
            </a:r>
          </a:p>
          <a:p>
            <a:pPr lvl="1"/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What kind of flows will develop between China and Southeast Asia</a:t>
            </a:r>
          </a:p>
          <a:p>
            <a:r>
              <a:rPr lang="en-GB" dirty="0">
                <a:latin typeface="Source Sans Pro"/>
                <a:ea typeface="Source Sans Pro"/>
                <a:cs typeface="Source Sans Pro"/>
                <a:sym typeface="Source Sans Pro"/>
              </a:rPr>
              <a:t>What kind of TNHE partnerships will China pursue given recent policy changes?  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90663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3864" y="197768"/>
            <a:ext cx="5842992" cy="1143000"/>
          </a:xfrm>
        </p:spPr>
        <p:txBody>
          <a:bodyPr/>
          <a:lstStyle/>
          <a:p>
            <a:r>
              <a:rPr lang="en-GB" dirty="0"/>
              <a:t>Resources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35893"/>
            <a:ext cx="8229600" cy="3633267"/>
          </a:xfrm>
        </p:spPr>
        <p:txBody>
          <a:bodyPr/>
          <a:lstStyle/>
          <a:p>
            <a:pPr marL="0" indent="0">
              <a:buNone/>
            </a:pPr>
            <a:endParaRPr lang="en-GB" sz="1400" dirty="0"/>
          </a:p>
          <a:p>
            <a:r>
              <a:rPr lang="en-GB" sz="1400" dirty="0"/>
              <a:t>Cockayne, H., Gao, J., &amp; Lim, M.A. (2020). Pursuing Ideal Partnerships: The Discourse of Instrumentalism in the Policies and Practices of Sino-Foreign Higher Education Cooperation. In Universities as Political Institutions (pp. 58-80). Brill Sense.</a:t>
            </a:r>
          </a:p>
          <a:p>
            <a:endParaRPr lang="en-GB" sz="1400" dirty="0"/>
          </a:p>
          <a:p>
            <a:r>
              <a:rPr lang="en-GB" sz="1400" dirty="0"/>
              <a:t>Lim, M. A., Anabo, I. F., Phan, A. N. Q., </a:t>
            </a:r>
            <a:r>
              <a:rPr lang="en-GB" sz="1400" dirty="0" err="1"/>
              <a:t>Elepano</a:t>
            </a:r>
            <a:r>
              <a:rPr lang="en-GB" sz="1400" dirty="0"/>
              <a:t>, M. A., &amp; Kuntamarat, G. (2022). Graduate Employability in ASEAN: The Contribution of Student Mobility . EU Support to Higher Education in the ASEAN Region. </a:t>
            </a:r>
            <a:r>
              <a:rPr lang="en-GB" sz="1400" dirty="0">
                <a:hlinkClick r:id="rId2"/>
              </a:rPr>
              <a:t>https://www.share-asean.eu/sites/default/files/FINAL%20Digital%20Version%20-%20V1_221108%20REVISED_SHARE%20Employability%20Study_0.pdf</a:t>
            </a:r>
            <a:endParaRPr lang="en-GB" sz="1400" dirty="0"/>
          </a:p>
          <a:p>
            <a:pPr marL="0" indent="0">
              <a:buNone/>
            </a:pPr>
            <a:endParaRPr lang="en-GB" sz="1400" dirty="0"/>
          </a:p>
          <a:p>
            <a:r>
              <a:rPr lang="en-GB" sz="1400" dirty="0"/>
              <a:t>Lim, M.A. (2015). Global University Rankings: Determining the Distance Between Asia and ‘Superpower Status’ in Higher Education. Asia: The next higher education superpower, 23-38.</a:t>
            </a:r>
          </a:p>
          <a:p>
            <a:endParaRPr lang="en-GB" sz="1400" dirty="0"/>
          </a:p>
          <a:p>
            <a:r>
              <a:rPr lang="en-GB" sz="1400" dirty="0"/>
              <a:t>Si, H., &amp; Lim, M. A. (2022). Neo-tributary geopolitics in transnational higher education (TNHE): a regional analysis of Sino-foreign higher education partnerships. Globalisation, Societies and Education, 1-12.</a:t>
            </a:r>
          </a:p>
          <a:p>
            <a:endParaRPr lang="en-GB" sz="1400" dirty="0"/>
          </a:p>
          <a:p>
            <a:r>
              <a:rPr lang="en-GB" sz="1400" dirty="0"/>
              <a:t>Zhang, B., Mittelmeier, J., Lomer, S., &amp; Lim, M. (2022). Mismatched expectations of internationalisation: Lived experiences of Chinese returnee academics in an international joint university. International Journal of Chinese Education, 11(3), 2212585X221139298.</a:t>
            </a:r>
          </a:p>
          <a:p>
            <a:pPr marL="0" indent="0">
              <a:buNone/>
            </a:pP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963622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nchesteruniversity_22016990603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252520" cy="6911791"/>
          </a:xfrm>
          <a:prstGeom prst="rect">
            <a:avLst/>
          </a:prstGeom>
        </p:spPr>
      </p:pic>
      <p:pic>
        <p:nvPicPr>
          <p:cNvPr id="5" name="Picture 4" descr="TAB_col_backgroun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548680"/>
            <a:ext cx="1655064" cy="7010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000" dirty="0">
                <a:solidFill>
                  <a:schemeClr val="bg1">
                    <a:lumMod val="95000"/>
                  </a:schemeClr>
                </a:solidFill>
              </a:rPr>
              <a:t>Thank you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r>
              <a:rPr lang="en-GB" sz="2400" dirty="0">
                <a:ln>
                  <a:solidFill>
                    <a:srgbClr val="FFFFFF"/>
                  </a:solidFill>
                </a:ln>
                <a:solidFill>
                  <a:srgbClr val="F2F2F2"/>
                </a:solidFill>
              </a:rPr>
              <a:t>miguelantonio.lim@manchester.ac.uk</a:t>
            </a:r>
          </a:p>
        </p:txBody>
      </p:sp>
    </p:spTree>
    <p:extLst>
      <p:ext uri="{BB962C8B-B14F-4D97-AF65-F5344CB8AC3E}">
        <p14:creationId xmlns:p14="http://schemas.microsoft.com/office/powerpoint/2010/main" val="1590302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7397</TotalTime>
  <Words>1641</Words>
  <Application>Microsoft Office PowerPoint</Application>
  <PresentationFormat>On-screen Show (4:3)</PresentationFormat>
  <Paragraphs>189</Paragraphs>
  <Slides>36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Source Sans Pro</vt:lpstr>
      <vt:lpstr>Office Theme</vt:lpstr>
      <vt:lpstr>PowerPoint Presentation</vt:lpstr>
      <vt:lpstr>Outline</vt:lpstr>
      <vt:lpstr>Context (1)</vt:lpstr>
      <vt:lpstr>Context (2)</vt:lpstr>
      <vt:lpstr>Context (2)</vt:lpstr>
      <vt:lpstr>Context (3):  Equity, Diversity, Inclusion (EDI) in international contexts</vt:lpstr>
      <vt:lpstr>Conceptual notes</vt:lpstr>
      <vt:lpstr>1. Internationalisation in Education</vt:lpstr>
      <vt:lpstr>1. Internationalisation in Education</vt:lpstr>
      <vt:lpstr>1. Internationalisation in Education</vt:lpstr>
      <vt:lpstr>1. Internationalisation in Education</vt:lpstr>
      <vt:lpstr>1. Internationalisation in Education</vt:lpstr>
      <vt:lpstr>2. Intrumentalism in IE</vt:lpstr>
      <vt:lpstr>2. Intrumentalism in IE</vt:lpstr>
      <vt:lpstr>Research Aims</vt:lpstr>
      <vt:lpstr>Notes on Data and Methods</vt:lpstr>
      <vt:lpstr>Findings</vt:lpstr>
      <vt:lpstr>There has been a significant increase in intra- ASEAN student flows in recent decades.</vt:lpstr>
      <vt:lpstr>Questions</vt:lpstr>
      <vt:lpstr>Findings: TNHE in China </vt:lpstr>
      <vt:lpstr>TNHE in China</vt:lpstr>
      <vt:lpstr>Transnational higher education in China </vt:lpstr>
      <vt:lpstr>Increasing scale (Sep 2018)</vt:lpstr>
      <vt:lpstr>Governance of TNHE in China</vt:lpstr>
      <vt:lpstr>Governance of TNHE in China</vt:lpstr>
      <vt:lpstr>Governance of TNHE in China</vt:lpstr>
      <vt:lpstr>Sino-British College </vt:lpstr>
      <vt:lpstr>Sino British College</vt:lpstr>
      <vt:lpstr>Sino-Danish Center</vt:lpstr>
      <vt:lpstr>Sino-Danish Center:  The “50:50” policy  </vt:lpstr>
      <vt:lpstr>Sino Danish Center</vt:lpstr>
      <vt:lpstr>2018 MOE Reforms</vt:lpstr>
      <vt:lpstr>Questions</vt:lpstr>
      <vt:lpstr>Questions</vt:lpstr>
      <vt:lpstr>Resources</vt:lpstr>
      <vt:lpstr>Thank you</vt:lpstr>
    </vt:vector>
  </TitlesOfParts>
  <Company>University of Manchester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MZYSSPB2</dc:creator>
  <cp:lastModifiedBy>Miguel antonio Lim</cp:lastModifiedBy>
  <cp:revision>36</cp:revision>
  <dcterms:created xsi:type="dcterms:W3CDTF">2012-06-12T15:56:20Z</dcterms:created>
  <dcterms:modified xsi:type="dcterms:W3CDTF">2024-01-09T09:41:43Z</dcterms:modified>
</cp:coreProperties>
</file>